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8" r:id="rId2"/>
  </p:sldMasterIdLst>
  <p:notesMasterIdLst>
    <p:notesMasterId r:id="rId11"/>
  </p:notesMasterIdLst>
  <p:sldIdLst>
    <p:sldId id="256" r:id="rId3"/>
    <p:sldId id="257" r:id="rId4"/>
    <p:sldId id="259" r:id="rId5"/>
    <p:sldId id="261" r:id="rId6"/>
    <p:sldId id="262" r:id="rId7"/>
    <p:sldId id="278" r:id="rId8"/>
    <p:sldId id="283" r:id="rId9"/>
    <p:sldId id="284" r:id="rId10"/>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080808"/>
    <a:srgbClr val="777777"/>
    <a:srgbClr val="3E2A32"/>
    <a:srgbClr val="00589A"/>
    <a:srgbClr val="FFFF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4652" autoAdjust="0"/>
  </p:normalViewPr>
  <p:slideViewPr>
    <p:cSldViewPr>
      <p:cViewPr varScale="1">
        <p:scale>
          <a:sx n="74" d="100"/>
          <a:sy n="74" d="100"/>
        </p:scale>
        <p:origin x="-124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C238408C-6839-46EE-8131-EDA75C487F2E}" type="datetimeFigureOut">
              <a:rPr lang="en-US" smtClean="0"/>
              <a:pPr/>
              <a:t>3/14/2014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87D77045-401A-4D5E-BFE3-54C21A8A663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36" name="Shape 35"/>
          <p:cNvSpPr>
            <a:spLocks/>
          </p:cNvSpPr>
          <p:nvPr/>
        </p:nvSpPr>
        <p:spPr bwMode="auto">
          <a:xfrm>
            <a:off x="4821864" y="1066800"/>
            <a:ext cx="43434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43" name="Shape 42"/>
          <p:cNvSpPr>
            <a:spLocks/>
          </p:cNvSpPr>
          <p:nvPr/>
        </p:nvSpPr>
        <p:spPr bwMode="auto">
          <a:xfrm>
            <a:off x="290624" y="-14176"/>
            <a:ext cx="55626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2" name="Shape 21"/>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4" name="Shape 23"/>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6" name="Shape 25"/>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7" name="Shape 26"/>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8" name="Date Placeholder 27"/>
          <p:cNvSpPr>
            <a:spLocks noGrp="1"/>
          </p:cNvSpPr>
          <p:nvPr>
            <p:ph type="dt" sz="half" idx="10"/>
          </p:nvPr>
        </p:nvSpPr>
        <p:spPr>
          <a:xfrm>
            <a:off x="6477000" y="6416675"/>
            <a:ext cx="2133600" cy="365125"/>
          </a:xfrm>
        </p:spPr>
        <p:txBody>
          <a:bodyPr/>
          <a:lstStyle>
            <a:extLst/>
          </a:lstStyle>
          <a:p>
            <a:fld id="{743653DA-8BF4-4869-96FE-9BCF43372D46}" type="datetimeFigureOut">
              <a:rPr lang="en-US" smtClean="0"/>
              <a:pPr/>
              <a:t>3/14/2014</a:t>
            </a:fld>
            <a:endParaRPr lang="en-US"/>
          </a:p>
        </p:txBody>
      </p:sp>
      <p:sp>
        <p:nvSpPr>
          <p:cNvPr id="17" name="Footer Placeholder 16"/>
          <p:cNvSpPr>
            <a:spLocks noGrp="1"/>
          </p:cNvSpPr>
          <p:nvPr>
            <p:ph type="ftr" sz="quarter" idx="11"/>
          </p:nvPr>
        </p:nvSpPr>
        <p:spPr>
          <a:xfrm>
            <a:off x="914400" y="6416675"/>
            <a:ext cx="5562600" cy="365125"/>
          </a:xfrm>
        </p:spPr>
        <p:txBody>
          <a:bodyPr/>
          <a:lstStyle>
            <a:extLst/>
          </a:lstStyle>
          <a:p>
            <a:endParaRPr lang="en-US" dirty="0"/>
          </a:p>
        </p:txBody>
      </p:sp>
      <p:sp>
        <p:nvSpPr>
          <p:cNvPr id="29" name="Slide Number Placeholder 28"/>
          <p:cNvSpPr>
            <a:spLocks noGrp="1"/>
          </p:cNvSpPr>
          <p:nvPr>
            <p:ph type="sldNum" sz="quarter" idx="12"/>
          </p:nvPr>
        </p:nvSpPr>
        <p:spPr>
          <a:xfrm>
            <a:off x="8610600" y="6416675"/>
            <a:ext cx="457200" cy="365125"/>
          </a:xfrm>
        </p:spPr>
        <p:txBody>
          <a:bodyPr/>
          <a:lstStyle>
            <a:extLst/>
          </a:lstStyle>
          <a:p>
            <a:fld id="{72AC53DF-4216-466D-99A7-94400E6C2A25}"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5" name="Rectangle 44"/>
          <p:cNvSpPr/>
          <p:nvPr/>
        </p:nvSpPr>
        <p:spPr>
          <a:xfrm>
            <a:off x="363160" y="402264"/>
            <a:ext cx="850392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Title 7"/>
          <p:cNvSpPr>
            <a:spLocks noGrp="1"/>
          </p:cNvSpPr>
          <p:nvPr>
            <p:ph type="ctrTitle"/>
          </p:nvPr>
        </p:nvSpPr>
        <p:spPr>
          <a:xfrm>
            <a:off x="533400" y="464504"/>
            <a:ext cx="8153400" cy="774192"/>
          </a:xfrm>
        </p:spPr>
        <p:txBody>
          <a:bodyPr/>
          <a:lstStyle>
            <a:lvl1pPr marR="9144" algn="r">
              <a:defRPr sz="3800"/>
            </a:lvl1pPr>
            <a:extLst/>
          </a:lstStyle>
          <a:p>
            <a:r>
              <a:rPr lang="en-US" smtClean="0"/>
              <a:t>Click to edit Master title style</a:t>
            </a:r>
            <a:endParaRPr lang="en-US" dirty="0"/>
          </a:p>
        </p:txBody>
      </p:sp>
      <p:sp>
        <p:nvSpPr>
          <p:cNvPr id="9" name="Subtitle 8"/>
          <p:cNvSpPr>
            <a:spLocks noGrp="1"/>
          </p:cNvSpPr>
          <p:nvPr>
            <p:ph type="subTitle" idx="1"/>
          </p:nvPr>
        </p:nvSpPr>
        <p:spPr>
          <a:xfrm>
            <a:off x="4838381" y="1371600"/>
            <a:ext cx="3848419" cy="457200"/>
          </a:xfrm>
        </p:spPr>
        <p:txBody>
          <a:bodyPr tIns="0"/>
          <a:lstStyle>
            <a:lvl1pPr marL="0" indent="0" algn="r">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58" name="Rectangle 5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59" name="Rectangle 5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0" name="Rectangle 5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1" name="Rectangle 6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2" name="Rectangle 6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A105C2-6D6F-445E-9990-912B4AB5891E}" type="datetimeFigureOut">
              <a:rPr lang="en-US" smtClean="0"/>
              <a:pPr/>
              <a:t>3/14/2014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C80FE-A9BE-4D73-998E-E359AB0AD8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105C2-6D6F-445E-9990-912B4AB5891E}" type="datetimeFigureOut">
              <a:rPr lang="en-US" smtClean="0"/>
              <a:pPr/>
              <a:t>3/14/2014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C80FE-A9BE-4D73-998E-E359AB0AD83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A105C2-6D6F-445E-9990-912B4AB5891E}" type="datetimeFigureOut">
              <a:rPr lang="en-US" smtClean="0"/>
              <a:pPr/>
              <a:t>3/14/2014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C80FE-A9BE-4D73-998E-E359AB0AD83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A105C2-6D6F-445E-9990-912B4AB5891E}" type="datetimeFigureOut">
              <a:rPr lang="en-US" smtClean="0"/>
              <a:pPr/>
              <a:t>3/14/2014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BC80FE-A9BE-4D73-998E-E359AB0AD83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A105C2-6D6F-445E-9990-912B4AB5891E}" type="datetimeFigureOut">
              <a:rPr lang="en-US" smtClean="0"/>
              <a:pPr/>
              <a:t>3/14/2014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BC80FE-A9BE-4D73-998E-E359AB0AD83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A105C2-6D6F-445E-9990-912B4AB5891E}" type="datetimeFigureOut">
              <a:rPr lang="en-US" smtClean="0"/>
              <a:pPr/>
              <a:t>3/14/2014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BC80FE-A9BE-4D73-998E-E359AB0AD83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105C2-6D6F-445E-9990-912B4AB5891E}" type="datetimeFigureOut">
              <a:rPr lang="en-US" smtClean="0"/>
              <a:pPr/>
              <a:t>3/14/2014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BC80FE-A9BE-4D73-998E-E359AB0AD83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105C2-6D6F-445E-9990-912B4AB5891E}" type="datetimeFigureOut">
              <a:rPr lang="en-US" smtClean="0"/>
              <a:pPr/>
              <a:t>3/14/2014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BC80FE-A9BE-4D73-998E-E359AB0AD83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105C2-6D6F-445E-9990-912B4AB5891E}" type="datetimeFigureOut">
              <a:rPr lang="en-US" smtClean="0"/>
              <a:pPr/>
              <a:t>3/14/2014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BC80FE-A9BE-4D73-998E-E359AB0AD83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105C2-6D6F-445E-9990-912B4AB5891E}" type="datetimeFigureOut">
              <a:rPr lang="en-US" smtClean="0"/>
              <a:pPr/>
              <a:t>3/14/2014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C80FE-A9BE-4D73-998E-E359AB0AD8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extLst/>
          </a:lstStyle>
          <a:p>
            <a:fld id="{B7129108-AC8D-4212-9283-60D9E99BF07A}" type="datetimeFigureOut">
              <a:rPr lang="en-US" smtClean="0"/>
              <a:pPr/>
              <a:t>3/14/2014</a:t>
            </a:fld>
            <a:endParaRPr lang="en-US"/>
          </a:p>
        </p:txBody>
      </p:sp>
      <p:sp>
        <p:nvSpPr>
          <p:cNvPr id="5" name="Footer Placeholder 4"/>
          <p:cNvSpPr>
            <a:spLocks noGrp="1"/>
          </p:cNvSpPr>
          <p:nvPr>
            <p:ph type="ftr" sz="quarter" idx="11"/>
          </p:nvPr>
        </p:nvSpPr>
        <p:spPr/>
        <p:txBody>
          <a:bodyPr/>
          <a:lstStyle>
            <a:extLst/>
          </a:lstStyle>
          <a:p>
            <a:r>
              <a:rPr lang="en-US" dirty="0" smtClean="0"/>
              <a:t>MyTEq -  My Test Equipment Management Tool</a:t>
            </a:r>
            <a:endParaRPr lang="en-US" dirty="0"/>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105C2-6D6F-445E-9990-912B4AB5891E}" type="datetimeFigureOut">
              <a:rPr lang="en-US" smtClean="0"/>
              <a:pPr/>
              <a:t>3/14/2014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BC80FE-A9BE-4D73-998E-E359AB0AD8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a:buNone/>
              <a:defRPr lang="en-US" sz="3600" b="1" cap="all" dirty="0">
                <a:ln/>
                <a:solidFill>
                  <a:schemeClr val="tx1"/>
                </a:solidFill>
                <a:effectLst>
                  <a:reflection blurRad="12700" stA="50000" endPos="50000" dir="5400000" sy="-100000" rotWithShape="0"/>
                </a:effectLst>
              </a:defRPr>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914400" y="5334000"/>
            <a:ext cx="7772400" cy="1052512"/>
          </a:xfrm>
        </p:spPr>
        <p:txBody>
          <a:bodyPr anchor="t"/>
          <a:lstStyle>
            <a:lvl1pPr marL="374904">
              <a:buNone/>
              <a:defRPr sz="20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
        <p:nvSpPr>
          <p:cNvPr id="4" name="Date Placeholder 3"/>
          <p:cNvSpPr>
            <a:spLocks noGrp="1"/>
          </p:cNvSpPr>
          <p:nvPr>
            <p:ph type="dt" sz="half" idx="10"/>
          </p:nvPr>
        </p:nvSpPr>
        <p:spPr/>
        <p:txBody>
          <a:bodyPr/>
          <a:lstStyle>
            <a:extLst/>
          </a:lstStyle>
          <a:p>
            <a:fld id="{B6DED3D3-6235-4F4C-B439-DF277FB555A7}" type="datetimeFigureOut">
              <a:rPr lang="en-US" smtClean="0"/>
              <a:pPr/>
              <a:t>3/14/2014</a:t>
            </a:fld>
            <a:endParaRPr lang="en-US"/>
          </a:p>
        </p:txBody>
      </p:sp>
      <p:sp>
        <p:nvSpPr>
          <p:cNvPr id="5" name="Footer Placeholder 4"/>
          <p:cNvSpPr>
            <a:spLocks noGrp="1"/>
          </p:cNvSpPr>
          <p:nvPr>
            <p:ph type="ftr" sz="quarter" idx="11"/>
          </p:nvPr>
        </p:nvSpPr>
        <p:spPr>
          <a:xfrm>
            <a:off x="914400" y="6416675"/>
            <a:ext cx="5562600" cy="365125"/>
          </a:xfrm>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extLst/>
          </a:lstStyle>
          <a:p>
            <a:r>
              <a:rPr lang="en-US" smtClean="0"/>
              <a:t>Click to edit Master title style</a:t>
            </a:r>
            <a:endParaRPr lang="en-US" dirty="0"/>
          </a:p>
        </p:txBody>
      </p:sp>
      <p:sp>
        <p:nvSpPr>
          <p:cNvPr id="3" name="Content Placeholder 2"/>
          <p:cNvSpPr>
            <a:spLocks noGrp="1"/>
          </p:cNvSpPr>
          <p:nvPr>
            <p:ph sz="half" idx="1"/>
          </p:nvPr>
        </p:nvSpPr>
        <p:spPr>
          <a:xfrm>
            <a:off x="464344" y="1600200"/>
            <a:ext cx="4038600" cy="4525963"/>
          </a:xfrm>
        </p:spPr>
        <p:txBody>
          <a:bodyPr/>
          <a:lstStyle>
            <a:lvl1pPr marL="0" indent="0">
              <a:buFontTx/>
              <a:buNone/>
              <a:defRPr sz="2000"/>
            </a:lvl1pPr>
            <a:lvl2pPr>
              <a:defRPr sz="2400"/>
            </a:lvl2pPr>
            <a:lvl3pPr>
              <a:defRPr sz="2000"/>
            </a:lvl3pPr>
            <a:lvl4pPr>
              <a:defRPr sz="1800"/>
            </a:lvl4pPr>
            <a:lvl5pPr>
              <a:defRPr sz="1800"/>
            </a:lvl5pPr>
            <a:extLst/>
          </a:lstStyle>
          <a:p>
            <a:pPr lvl="0"/>
            <a:r>
              <a:rPr lang="en-US" smtClean="0"/>
              <a:t>Click to edit Master text styles</a:t>
            </a:r>
          </a:p>
        </p:txBody>
      </p:sp>
      <p:sp>
        <p:nvSpPr>
          <p:cNvPr id="4" name="Content Placeholder 3"/>
          <p:cNvSpPr>
            <a:spLocks noGrp="1"/>
          </p:cNvSpPr>
          <p:nvPr>
            <p:ph sz="half" idx="2"/>
          </p:nvPr>
        </p:nvSpPr>
        <p:spPr>
          <a:xfrm>
            <a:off x="4655344" y="1600200"/>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extLst/>
          </a:lstStyle>
          <a:p>
            <a:fld id="{3B5F1E3E-4B2F-4895-B65E-28B2E64F39F6}" type="datetimeFigureOut">
              <a:rPr lang="en-US" smtClean="0"/>
              <a:pPr/>
              <a:t>3/14/2014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a:p>
        </p:txBody>
      </p:sp>
      <p:cxnSp>
        <p:nvCxnSpPr>
          <p:cNvPr id="9" name="Straight Connector 8"/>
          <p:cNvCxnSpPr/>
          <p:nvPr/>
        </p:nvCxnSpPr>
        <p:spPr>
          <a:xfrm rot="5400000">
            <a:off x="2305044" y="3867144"/>
            <a:ext cx="4533900" cy="1601"/>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3" name="Rectangle 22"/>
          <p:cNvSpPr/>
          <p:nvPr/>
        </p:nvSpPr>
        <p:spPr>
          <a:xfrm>
            <a:off x="0" y="402264"/>
            <a:ext cx="86868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2"/>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3"/>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extLst/>
          </a:lstStyle>
          <a:p>
            <a:fld id="{63085435-8225-4333-BFFA-0096413F0D76}" type="datetimeFigureOut">
              <a:rPr lang="en-US" smtClean="0"/>
              <a:pPr/>
              <a:t>3/14/2014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AD93096-5B34-4342-9326-69289CEAE4C2}"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0783C494-2A87-468C-A21B-CB14FB9ABB00}" type="datetimeFigureOut">
              <a:rPr lang="en-US" smtClean="0"/>
              <a:pPr/>
              <a:t>3/14/2014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FigureOut">
              <a:rPr lang="en-US" smtClean="0"/>
              <a:pPr/>
              <a:t>3/14/2014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dirty="0"/>
          </a:p>
        </p:txBody>
      </p:sp>
      <p:sp>
        <p:nvSpPr>
          <p:cNvPr id="3" name="Text Placeholder 2"/>
          <p:cNvSpPr>
            <a:spLocks noGrp="1"/>
          </p:cNvSpPr>
          <p:nvPr>
            <p:ph type="body" idx="1"/>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2"/>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4BECC0C8-36B8-442A-833D-B6AACE86BB77}" type="datetimeFigureOut">
              <a:rPr lang="en-US" smtClean="0"/>
              <a:pPr/>
              <a:t>3/14/2014</a:t>
            </a:fld>
            <a:endParaRPr lang="en-US" dirty="0"/>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077200" y="6400801"/>
            <a:ext cx="990600" cy="381000"/>
          </a:xfrm>
        </p:spPr>
        <p:txBody>
          <a:bodyPr/>
          <a:lstStyle>
            <a:extLst/>
          </a:lstStyle>
          <a:p>
            <a:fld id="{1AD93096-5B34-4342-9326-69289CEAE4C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914400" y="228600"/>
            <a:ext cx="6858000" cy="914400"/>
          </a:xfrm>
        </p:spPr>
        <p:txBody>
          <a:bodyPr anchor="b"/>
          <a:lstStyle>
            <a:lvl1pPr algn="l">
              <a:buNone/>
              <a:defRPr sz="2100" b="0"/>
            </a:lvl1pPr>
            <a:extLst/>
          </a:lstStyle>
          <a:p>
            <a:r>
              <a:rPr lang="en-US" smtClean="0"/>
              <a:t>Click to edit Master title style</a:t>
            </a:r>
            <a:endParaRPr lang="en-US" dirty="0"/>
          </a:p>
        </p:txBody>
      </p:sp>
      <p:sp>
        <p:nvSpPr>
          <p:cNvPr id="3" name="Picture Placeholder 2"/>
          <p:cNvSpPr>
            <a:spLocks noGrp="1"/>
          </p:cNvSpPr>
          <p:nvPr>
            <p:ph type="pic" idx="1"/>
          </p:nvPr>
        </p:nvSpPr>
        <p:spPr>
          <a:xfrm>
            <a:off x="366712" y="1905000"/>
            <a:ext cx="8778240" cy="4960144"/>
          </a:xfrm>
        </p:spPr>
        <p:txBody>
          <a:bodyPr/>
          <a:lstStyle>
            <a:lvl1pPr>
              <a:buNone/>
              <a:defRPr sz="3200"/>
            </a:lvl1pPr>
            <a:extLst/>
          </a:lstStyle>
          <a:p>
            <a:r>
              <a:rPr lang="en-US" dirty="0" smtClean="0"/>
              <a:t>Click icon to add picture</a:t>
            </a:r>
            <a:endParaRPr lang="en-US" dirty="0"/>
          </a:p>
        </p:txBody>
      </p:sp>
      <p:sp>
        <p:nvSpPr>
          <p:cNvPr id="4" name="Text Placeholder 3"/>
          <p:cNvSpPr>
            <a:spLocks noGrp="1"/>
          </p:cNvSpPr>
          <p:nvPr>
            <p:ph type="body" sz="half" idx="2"/>
          </p:nvPr>
        </p:nvSpPr>
        <p:spPr>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grpSp>
        <p:nvGrpSpPr>
          <p:cNvPr id="14" name="Group 17"/>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fld id="{51E20EC5-AC53-4169-941E-EDF10CD23748}" type="datetimeFigureOut">
              <a:rPr lang="en-US" smtClean="0"/>
              <a:pPr/>
              <a:t>3/14/2014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lang="en-US" smtClean="0"/>
              <a:t>Click to edit Master title style</a:t>
            </a:r>
            <a:endParaRPr lang="en-US" dirty="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a:defRPr sz="1100">
                <a:solidFill>
                  <a:schemeClr val="tx2"/>
                </a:solidFill>
              </a:defRPr>
            </a:lvl1pPr>
            <a:extLst/>
          </a:lstStyle>
          <a:p>
            <a:fld id="{8D3816DF-213E-421B-92D3-C068DBB023D6}" type="datetimeFigureOut">
              <a:rPr lang="en-US" smtClean="0">
                <a:solidFill>
                  <a:schemeClr val="tx2"/>
                </a:solidFill>
              </a:rPr>
              <a:pPr/>
              <a:t>3/14/2014</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a:defRPr sz="1100">
                <a:solidFill>
                  <a:schemeClr val="tx2"/>
                </a:solidFill>
              </a:defRPr>
            </a:lvl1pPr>
            <a:extLst/>
          </a:lstStyle>
          <a:p>
            <a:pPr algn="r"/>
            <a:endParaRPr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a:defRPr sz="1200">
                <a:solidFill>
                  <a:schemeClr val="tx2"/>
                </a:solidFill>
              </a:defRPr>
            </a:lvl1pPr>
            <a:extLst/>
          </a:lstStyle>
          <a:p>
            <a:pPr algn="l"/>
            <a:fld id="{72AC53DF-4216-466D-99A7-94400E6C2A25}" type="slidenum">
              <a:rPr lang="en-US" sz="1200" smtClean="0">
                <a:solidFill>
                  <a:schemeClr val="tx2"/>
                </a:solidFill>
              </a:rPr>
              <a:pPr algn="l"/>
              <a:t>‹#›</a:t>
            </a:fld>
            <a:endParaRPr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105C2-6D6F-445E-9990-912B4AB5891E}" type="datetimeFigureOut">
              <a:rPr lang="en-US" smtClean="0"/>
              <a:pPr/>
              <a:t>3/14/2014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C80FE-A9BE-4D73-998E-E359AB0AD8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mainslidelighter.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sz="4800" dirty="0" smtClean="0"/>
              <a:t>MyTEq </a:t>
            </a:r>
            <a:r>
              <a:rPr lang="en-US" dirty="0" smtClean="0"/>
              <a:t> </a:t>
            </a:r>
            <a:r>
              <a:rPr lang="en-US" sz="2400" dirty="0" smtClean="0"/>
              <a:t>provides  </a:t>
            </a:r>
            <a:r>
              <a:rPr lang="en-US" sz="2400" b="1" dirty="0" smtClean="0"/>
              <a:t>organization </a:t>
            </a:r>
            <a:r>
              <a:rPr lang="en-US" sz="2400" dirty="0" smtClean="0"/>
              <a:t>and  </a:t>
            </a:r>
            <a:r>
              <a:rPr lang="en-US" sz="2400" b="1" dirty="0" smtClean="0"/>
              <a:t>answers</a:t>
            </a:r>
            <a:endParaRPr lang="en-US" sz="2400" b="1" dirty="0">
              <a:solidFill>
                <a:schemeClr val="accent1"/>
              </a:solidFill>
            </a:endParaRPr>
          </a:p>
        </p:txBody>
      </p:sp>
      <p:sp>
        <p:nvSpPr>
          <p:cNvPr id="3" name="Rectangle 2"/>
          <p:cNvSpPr>
            <a:spLocks noGrp="1"/>
          </p:cNvSpPr>
          <p:nvPr>
            <p:ph sz="half" idx="1"/>
          </p:nvPr>
        </p:nvSpPr>
        <p:spPr>
          <a:xfrm>
            <a:off x="464344" y="1447800"/>
            <a:ext cx="4336256" cy="4876800"/>
          </a:xfrm>
        </p:spPr>
        <p:txBody>
          <a:bodyPr>
            <a:normAutofit/>
          </a:bodyPr>
          <a:lstStyle>
            <a:extLst/>
          </a:lstStyle>
          <a:p>
            <a:pPr>
              <a:lnSpc>
                <a:spcPct val="114000"/>
              </a:lnSpc>
              <a:buFont typeface="Wingdings" pitchFamily="2" charset="2"/>
              <a:buChar char="§"/>
            </a:pPr>
            <a:r>
              <a:rPr lang="en-US" dirty="0" smtClean="0"/>
              <a:t>Equipment availability and location</a:t>
            </a:r>
          </a:p>
          <a:p>
            <a:pPr>
              <a:lnSpc>
                <a:spcPct val="114000"/>
              </a:lnSpc>
              <a:buFont typeface="Wingdings" pitchFamily="2" charset="2"/>
              <a:buChar char="§"/>
            </a:pPr>
            <a:r>
              <a:rPr lang="en-US" dirty="0" smtClean="0">
                <a:latin typeface="Calibri"/>
              </a:rPr>
              <a:t>Equipment calibration status</a:t>
            </a:r>
          </a:p>
          <a:p>
            <a:pPr>
              <a:lnSpc>
                <a:spcPct val="114000"/>
              </a:lnSpc>
              <a:buFont typeface="Wingdings" pitchFamily="2" charset="2"/>
              <a:buChar char="§"/>
            </a:pPr>
            <a:r>
              <a:rPr lang="en-US" dirty="0" smtClean="0">
                <a:latin typeface="Calibri"/>
              </a:rPr>
              <a:t>Calibration certificate</a:t>
            </a:r>
          </a:p>
          <a:p>
            <a:pPr>
              <a:lnSpc>
                <a:spcPct val="114000"/>
              </a:lnSpc>
            </a:pPr>
            <a:r>
              <a:rPr lang="en-US" dirty="0" smtClean="0">
                <a:latin typeface="Calibri"/>
              </a:rPr>
              <a:t> …FAA is here!</a:t>
            </a:r>
          </a:p>
          <a:p>
            <a:pPr>
              <a:lnSpc>
                <a:spcPct val="114000"/>
              </a:lnSpc>
              <a:buFont typeface="Wingdings" pitchFamily="2" charset="2"/>
              <a:buChar char="§"/>
            </a:pPr>
            <a:r>
              <a:rPr lang="en-US" dirty="0" smtClean="0">
                <a:latin typeface="Calibri"/>
              </a:rPr>
              <a:t> Calibration due date</a:t>
            </a:r>
          </a:p>
          <a:p>
            <a:pPr>
              <a:lnSpc>
                <a:spcPct val="114000"/>
              </a:lnSpc>
              <a:buFont typeface="Wingdings" pitchFamily="2" charset="2"/>
              <a:buChar char="§"/>
            </a:pPr>
            <a:r>
              <a:rPr lang="en-US" dirty="0" smtClean="0">
                <a:latin typeface="Calibri"/>
              </a:rPr>
              <a:t>Equipment manuals</a:t>
            </a:r>
          </a:p>
          <a:p>
            <a:pPr>
              <a:lnSpc>
                <a:spcPct val="114000"/>
              </a:lnSpc>
              <a:buFont typeface="Wingdings" pitchFamily="2" charset="2"/>
              <a:buChar char="§"/>
            </a:pPr>
            <a:r>
              <a:rPr lang="en-US" dirty="0" smtClean="0">
                <a:latin typeface="Calibri"/>
              </a:rPr>
              <a:t> Job specific supporting documents</a:t>
            </a:r>
          </a:p>
          <a:p>
            <a:pPr>
              <a:lnSpc>
                <a:spcPct val="114000"/>
              </a:lnSpc>
              <a:buFont typeface="Wingdings" pitchFamily="2" charset="2"/>
              <a:buChar char="§"/>
            </a:pPr>
            <a:r>
              <a:rPr lang="en-US" dirty="0" smtClean="0">
                <a:latin typeface="Calibri"/>
              </a:rPr>
              <a:t>Pictures and notes</a:t>
            </a:r>
            <a:endParaRPr lang="en-US" dirty="0" smtClean="0"/>
          </a:p>
          <a:p>
            <a:pPr>
              <a:lnSpc>
                <a:spcPct val="114000"/>
              </a:lnSpc>
            </a:pPr>
            <a:endParaRPr lang="en-US" sz="2400" dirty="0" smtClean="0"/>
          </a:p>
          <a:p>
            <a:endParaRPr lang="en-US" dirty="0"/>
          </a:p>
        </p:txBody>
      </p:sp>
      <p:pic>
        <p:nvPicPr>
          <p:cNvPr id="12" name="Picture 11" descr="AvionTEq Logo New test with full trust.jpg"/>
          <p:cNvPicPr>
            <a:picLocks noChangeAspect="1"/>
          </p:cNvPicPr>
          <p:nvPr/>
        </p:nvPicPr>
        <p:blipFill>
          <a:blip r:embed="rId3" cstate="print"/>
          <a:stretch>
            <a:fillRect/>
          </a:stretch>
        </p:blipFill>
        <p:spPr>
          <a:xfrm>
            <a:off x="7086600" y="0"/>
            <a:ext cx="1752600" cy="1168400"/>
          </a:xfrm>
          <a:prstGeom prst="rect">
            <a:avLst/>
          </a:prstGeom>
        </p:spPr>
      </p:pic>
      <p:pic>
        <p:nvPicPr>
          <p:cNvPr id="8" name="Content Placeholder 7" descr="imagesCAEXL7DW.jpg"/>
          <p:cNvPicPr>
            <a:picLocks noGrp="1" noChangeAspect="1"/>
          </p:cNvPicPr>
          <p:nvPr>
            <p:ph sz="half" idx="2"/>
          </p:nvPr>
        </p:nvPicPr>
        <p:blipFill>
          <a:blip r:embed="rId4" cstate="print"/>
          <a:stretch>
            <a:fillRect/>
          </a:stretch>
        </p:blipFill>
        <p:spPr>
          <a:xfrm>
            <a:off x="4876800" y="1676400"/>
            <a:ext cx="3810000" cy="3810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sz="4800" dirty="0" smtClean="0"/>
              <a:t>MyTEq </a:t>
            </a:r>
            <a:r>
              <a:rPr lang="en-US" sz="2400" dirty="0" smtClean="0"/>
              <a:t>Increases </a:t>
            </a:r>
            <a:r>
              <a:rPr lang="en-US" sz="2400" b="1" dirty="0" smtClean="0"/>
              <a:t>efficiency </a:t>
            </a:r>
            <a:r>
              <a:rPr lang="en-US" sz="2400" dirty="0" smtClean="0"/>
              <a:t>and </a:t>
            </a:r>
            <a:r>
              <a:rPr lang="en-US" sz="2400" b="1" dirty="0" smtClean="0"/>
              <a:t>performance</a:t>
            </a:r>
            <a:endParaRPr lang="en-US" sz="2400" b="1" dirty="0"/>
          </a:p>
        </p:txBody>
      </p:sp>
      <p:sp>
        <p:nvSpPr>
          <p:cNvPr id="3" name="Rectangle 2"/>
          <p:cNvSpPr>
            <a:spLocks noGrp="1"/>
          </p:cNvSpPr>
          <p:nvPr>
            <p:ph sz="half" idx="1"/>
          </p:nvPr>
        </p:nvSpPr>
        <p:spPr>
          <a:xfrm>
            <a:off x="464344" y="1600200"/>
            <a:ext cx="4038600" cy="4525963"/>
          </a:xfrm>
        </p:spPr>
        <p:txBody>
          <a:bodyPr>
            <a:normAutofit/>
          </a:bodyPr>
          <a:lstStyle>
            <a:extLst/>
          </a:lstStyle>
          <a:p>
            <a:pPr>
              <a:lnSpc>
                <a:spcPct val="114000"/>
              </a:lnSpc>
              <a:buFont typeface="Wingdings" pitchFamily="2" charset="2"/>
              <a:buChar char="§"/>
            </a:pPr>
            <a:r>
              <a:rPr lang="en-US" sz="2100" dirty="0" smtClean="0">
                <a:latin typeface="Calibri" pitchFamily="34" charset="0"/>
              </a:rPr>
              <a:t>Available anywhere in the world. using a PC or smart phone</a:t>
            </a:r>
          </a:p>
          <a:p>
            <a:pPr>
              <a:lnSpc>
                <a:spcPct val="114000"/>
              </a:lnSpc>
              <a:buFont typeface="Wingdings" pitchFamily="2" charset="2"/>
              <a:buChar char="§"/>
            </a:pPr>
            <a:r>
              <a:rPr lang="en-US" sz="2100" dirty="0" smtClean="0">
                <a:latin typeface="Calibri" pitchFamily="34" charset="0"/>
              </a:rPr>
              <a:t>Better control and management of equipment and tools</a:t>
            </a:r>
          </a:p>
          <a:p>
            <a:pPr>
              <a:lnSpc>
                <a:spcPct val="114000"/>
              </a:lnSpc>
              <a:buFont typeface="Wingdings" pitchFamily="2" charset="2"/>
              <a:buChar char="§"/>
            </a:pPr>
            <a:r>
              <a:rPr lang="en-US" sz="2100" dirty="0" smtClean="0">
                <a:latin typeface="Calibri" pitchFamily="34" charset="0"/>
              </a:rPr>
              <a:t>Monitor, receive reminders and plan for calibration of equipment</a:t>
            </a:r>
          </a:p>
          <a:p>
            <a:pPr>
              <a:lnSpc>
                <a:spcPct val="114000"/>
              </a:lnSpc>
              <a:buFont typeface="Wingdings" pitchFamily="2" charset="2"/>
              <a:buChar char="§"/>
            </a:pPr>
            <a:r>
              <a:rPr lang="en-US" sz="2100" dirty="0" smtClean="0">
                <a:latin typeface="Calibri" pitchFamily="34" charset="0"/>
              </a:rPr>
              <a:t>Track the equipment, identify the person in charge and locate</a:t>
            </a:r>
          </a:p>
          <a:p>
            <a:pPr>
              <a:lnSpc>
                <a:spcPct val="114000"/>
              </a:lnSpc>
              <a:buFont typeface="Wingdings" pitchFamily="2" charset="2"/>
              <a:buChar char="§"/>
            </a:pPr>
            <a:r>
              <a:rPr lang="en-US" sz="2100" dirty="0" smtClean="0">
                <a:latin typeface="Calibri" pitchFamily="34" charset="0"/>
              </a:rPr>
              <a:t>Provide additional instruction, information and notes</a:t>
            </a:r>
          </a:p>
          <a:p>
            <a:pPr>
              <a:lnSpc>
                <a:spcPct val="114000"/>
              </a:lnSpc>
            </a:pPr>
            <a:endParaRPr lang="en-US" sz="2400" dirty="0"/>
          </a:p>
        </p:txBody>
      </p:sp>
      <p:pic>
        <p:nvPicPr>
          <p:cNvPr id="9" name="Picture 8" descr="FA-18_36.jpg"/>
          <p:cNvPicPr>
            <a:picLocks noChangeAspect="1"/>
          </p:cNvPicPr>
          <p:nvPr/>
        </p:nvPicPr>
        <p:blipFill>
          <a:blip r:embed="rId3" cstate="print"/>
          <a:stretch>
            <a:fillRect/>
          </a:stretch>
        </p:blipFill>
        <p:spPr>
          <a:xfrm>
            <a:off x="5105400" y="1487082"/>
            <a:ext cx="3429000" cy="5161241"/>
          </a:xfrm>
          <a:prstGeom prst="rect">
            <a:avLst/>
          </a:prstGeom>
        </p:spPr>
      </p:pic>
      <p:pic>
        <p:nvPicPr>
          <p:cNvPr id="6" name="Picture 5" descr="AvionTEq Logo New test with full trust.jpg"/>
          <p:cNvPicPr>
            <a:picLocks noChangeAspect="1"/>
          </p:cNvPicPr>
          <p:nvPr/>
        </p:nvPicPr>
        <p:blipFill>
          <a:blip r:embed="rId4" cstate="print"/>
          <a:stretch>
            <a:fillRect/>
          </a:stretch>
        </p:blipFill>
        <p:spPr>
          <a:xfrm>
            <a:off x="7086600" y="0"/>
            <a:ext cx="1752600" cy="1168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dirty="0" smtClean="0"/>
              <a:t>Ease of use. Global accessibility.</a:t>
            </a:r>
            <a:endParaRPr lang="en-US" dirty="0"/>
          </a:p>
        </p:txBody>
      </p:sp>
      <p:sp>
        <p:nvSpPr>
          <p:cNvPr id="3" name="Rectangle 2"/>
          <p:cNvSpPr>
            <a:spLocks noGrp="1"/>
          </p:cNvSpPr>
          <p:nvPr>
            <p:ph sz="half" idx="1"/>
          </p:nvPr>
        </p:nvSpPr>
        <p:spPr/>
        <p:txBody>
          <a:bodyPr>
            <a:normAutofit fontScale="40000" lnSpcReduction="20000"/>
          </a:bodyPr>
          <a:lstStyle>
            <a:extLst/>
          </a:lstStyle>
          <a:p>
            <a:pPr>
              <a:buFont typeface="Wingdings" pitchFamily="2" charset="2"/>
              <a:buChar char="§"/>
            </a:pPr>
            <a:r>
              <a:rPr lang="en-US" sz="7600" dirty="0" smtClean="0">
                <a:latin typeface="Calibri" pitchFamily="34" charset="0"/>
              </a:rPr>
              <a:t> Easy-to-use interface that makes it simple to upload your equipment information</a:t>
            </a:r>
          </a:p>
          <a:p>
            <a:endParaRPr lang="en-US" sz="7600" dirty="0" smtClean="0">
              <a:latin typeface="Calibri" pitchFamily="34" charset="0"/>
            </a:endParaRPr>
          </a:p>
          <a:p>
            <a:pPr>
              <a:buFont typeface="Wingdings" pitchFamily="2" charset="2"/>
              <a:buChar char="§"/>
            </a:pPr>
            <a:r>
              <a:rPr lang="en-US" sz="7600" dirty="0" smtClean="0">
                <a:latin typeface="Calibri" pitchFamily="34" charset="0"/>
              </a:rPr>
              <a:t> </a:t>
            </a:r>
            <a:r>
              <a:rPr lang="en-US" sz="8000" dirty="0" smtClean="0">
                <a:latin typeface="Calibri" pitchFamily="34" charset="0"/>
              </a:rPr>
              <a:t>MyTEq</a:t>
            </a:r>
            <a:r>
              <a:rPr lang="en-US" sz="7600" dirty="0" smtClean="0">
                <a:latin typeface="Calibri" pitchFamily="34" charset="0"/>
              </a:rPr>
              <a:t> provides quick access to the following information from any location     </a:t>
            </a:r>
          </a:p>
        </p:txBody>
      </p:sp>
      <p:sp>
        <p:nvSpPr>
          <p:cNvPr id="9" name="Rectangle 8"/>
          <p:cNvSpPr/>
          <p:nvPr/>
        </p:nvSpPr>
        <p:spPr>
          <a:xfrm>
            <a:off x="4724400" y="1905000"/>
            <a:ext cx="1752600" cy="3139321"/>
          </a:xfrm>
          <a:prstGeom prst="rect">
            <a:avLst/>
          </a:prstGeom>
        </p:spPr>
        <p:txBody>
          <a:bodyPr wrap="square">
            <a:spAutoFit/>
          </a:bodyPr>
          <a:lstStyle/>
          <a:p>
            <a:r>
              <a:rPr lang="en-US" dirty="0" smtClean="0">
                <a:solidFill>
                  <a:srgbClr val="00589A"/>
                </a:solidFill>
              </a:rPr>
              <a:t>Part Number </a:t>
            </a:r>
          </a:p>
          <a:p>
            <a:r>
              <a:rPr lang="en-US" dirty="0" smtClean="0">
                <a:solidFill>
                  <a:srgbClr val="00589A"/>
                </a:solidFill>
              </a:rPr>
              <a:t>Revision</a:t>
            </a:r>
          </a:p>
          <a:p>
            <a:r>
              <a:rPr lang="en-US" dirty="0" smtClean="0">
                <a:solidFill>
                  <a:srgbClr val="00589A"/>
                </a:solidFill>
              </a:rPr>
              <a:t>Description </a:t>
            </a:r>
          </a:p>
          <a:p>
            <a:r>
              <a:rPr lang="en-US" dirty="0" smtClean="0">
                <a:solidFill>
                  <a:srgbClr val="00589A"/>
                </a:solidFill>
              </a:rPr>
              <a:t>Model Number</a:t>
            </a:r>
          </a:p>
          <a:p>
            <a:r>
              <a:rPr lang="en-US" dirty="0" smtClean="0">
                <a:solidFill>
                  <a:srgbClr val="00589A"/>
                </a:solidFill>
              </a:rPr>
              <a:t>Alt Part Number</a:t>
            </a:r>
          </a:p>
          <a:p>
            <a:r>
              <a:rPr lang="en-US" dirty="0" smtClean="0">
                <a:solidFill>
                  <a:srgbClr val="00589A"/>
                </a:solidFill>
              </a:rPr>
              <a:t>Modifications</a:t>
            </a:r>
          </a:p>
          <a:p>
            <a:r>
              <a:rPr lang="en-US" dirty="0" smtClean="0">
                <a:solidFill>
                  <a:srgbClr val="00589A"/>
                </a:solidFill>
              </a:rPr>
              <a:t>Quantity</a:t>
            </a:r>
          </a:p>
          <a:p>
            <a:r>
              <a:rPr lang="en-US" dirty="0" smtClean="0">
                <a:solidFill>
                  <a:srgbClr val="00589A"/>
                </a:solidFill>
              </a:rPr>
              <a:t>Asset Type</a:t>
            </a:r>
          </a:p>
          <a:p>
            <a:r>
              <a:rPr lang="en-US" dirty="0" smtClean="0">
                <a:solidFill>
                  <a:srgbClr val="00589A"/>
                </a:solidFill>
              </a:rPr>
              <a:t>Condition</a:t>
            </a:r>
          </a:p>
          <a:p>
            <a:r>
              <a:rPr lang="en-US" dirty="0" smtClean="0">
                <a:solidFill>
                  <a:srgbClr val="00589A"/>
                </a:solidFill>
              </a:rPr>
              <a:t>Serial Number</a:t>
            </a:r>
          </a:p>
          <a:p>
            <a:r>
              <a:rPr lang="en-US" dirty="0" smtClean="0">
                <a:solidFill>
                  <a:srgbClr val="00589A"/>
                </a:solidFill>
              </a:rPr>
              <a:t>Asset ID</a:t>
            </a:r>
          </a:p>
        </p:txBody>
      </p:sp>
      <p:sp>
        <p:nvSpPr>
          <p:cNvPr id="10" name="Rectangle 9"/>
          <p:cNvSpPr/>
          <p:nvPr/>
        </p:nvSpPr>
        <p:spPr>
          <a:xfrm>
            <a:off x="6705600" y="1905000"/>
            <a:ext cx="1981200" cy="2938522"/>
          </a:xfrm>
          <a:prstGeom prst="rect">
            <a:avLst/>
          </a:prstGeom>
        </p:spPr>
        <p:txBody>
          <a:bodyPr wrap="square">
            <a:spAutoFit/>
          </a:bodyPr>
          <a:lstStyle/>
          <a:p>
            <a:r>
              <a:rPr lang="en-US" dirty="0" smtClean="0">
                <a:solidFill>
                  <a:srgbClr val="0070C0"/>
                </a:solidFill>
              </a:rPr>
              <a:t>Location</a:t>
            </a:r>
          </a:p>
          <a:p>
            <a:r>
              <a:rPr lang="en-US" dirty="0" smtClean="0">
                <a:solidFill>
                  <a:srgbClr val="0070C0"/>
                </a:solidFill>
              </a:rPr>
              <a:t>Date Received</a:t>
            </a:r>
          </a:p>
          <a:p>
            <a:r>
              <a:rPr lang="en-US" dirty="0" smtClean="0">
                <a:solidFill>
                  <a:srgbClr val="0070C0"/>
                </a:solidFill>
              </a:rPr>
              <a:t>Person In Charge</a:t>
            </a:r>
          </a:p>
          <a:p>
            <a:r>
              <a:rPr lang="en-US" dirty="0" smtClean="0">
                <a:solidFill>
                  <a:srgbClr val="0070C0"/>
                </a:solidFill>
              </a:rPr>
              <a:t>PIC Contact No</a:t>
            </a:r>
          </a:p>
          <a:p>
            <a:r>
              <a:rPr lang="en-US" dirty="0" smtClean="0">
                <a:solidFill>
                  <a:srgbClr val="0070C0"/>
                </a:solidFill>
              </a:rPr>
              <a:t>Last </a:t>
            </a:r>
            <a:r>
              <a:rPr lang="en-US" dirty="0" err="1" smtClean="0">
                <a:solidFill>
                  <a:srgbClr val="0070C0"/>
                </a:solidFill>
              </a:rPr>
              <a:t>Calib</a:t>
            </a:r>
            <a:r>
              <a:rPr lang="en-US" dirty="0" smtClean="0">
                <a:solidFill>
                  <a:srgbClr val="0070C0"/>
                </a:solidFill>
              </a:rPr>
              <a:t> Date</a:t>
            </a:r>
          </a:p>
          <a:p>
            <a:r>
              <a:rPr lang="en-US" dirty="0" err="1" smtClean="0">
                <a:solidFill>
                  <a:srgbClr val="0070C0"/>
                </a:solidFill>
              </a:rPr>
              <a:t>Calib</a:t>
            </a:r>
            <a:r>
              <a:rPr lang="en-US" dirty="0" smtClean="0">
                <a:solidFill>
                  <a:srgbClr val="0070C0"/>
                </a:solidFill>
              </a:rPr>
              <a:t> Due Date</a:t>
            </a:r>
          </a:p>
          <a:p>
            <a:r>
              <a:rPr lang="en-US" dirty="0" smtClean="0">
                <a:solidFill>
                  <a:srgbClr val="0070C0"/>
                </a:solidFill>
              </a:rPr>
              <a:t>Notes/Instructions</a:t>
            </a:r>
          </a:p>
          <a:p>
            <a:r>
              <a:rPr lang="en-US" dirty="0" smtClean="0">
                <a:solidFill>
                  <a:srgbClr val="0070C0"/>
                </a:solidFill>
              </a:rPr>
              <a:t>Manuals</a:t>
            </a:r>
          </a:p>
          <a:p>
            <a:r>
              <a:rPr lang="en-US" dirty="0" smtClean="0">
                <a:solidFill>
                  <a:srgbClr val="0070C0"/>
                </a:solidFill>
              </a:rPr>
              <a:t>Certificates</a:t>
            </a:r>
          </a:p>
          <a:p>
            <a:r>
              <a:rPr lang="en-US" dirty="0" smtClean="0">
                <a:solidFill>
                  <a:srgbClr val="0070C0"/>
                </a:solidFill>
              </a:rPr>
              <a:t>pictures</a:t>
            </a:r>
            <a:endParaRPr lang="en-US" dirty="0">
              <a:solidFill>
                <a:srgbClr val="0070C0"/>
              </a:solidFill>
            </a:endParaRPr>
          </a:p>
        </p:txBody>
      </p:sp>
      <p:pic>
        <p:nvPicPr>
          <p:cNvPr id="12" name="Picture 11" descr="AvionTEq Logo New test with full trust.jpg"/>
          <p:cNvPicPr>
            <a:picLocks noChangeAspect="1"/>
          </p:cNvPicPr>
          <p:nvPr/>
        </p:nvPicPr>
        <p:blipFill>
          <a:blip r:embed="rId3" cstate="print"/>
          <a:stretch>
            <a:fillRect/>
          </a:stretch>
        </p:blipFill>
        <p:spPr>
          <a:xfrm>
            <a:off x="7086600" y="0"/>
            <a:ext cx="1752600" cy="1168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512763"/>
            <a:ext cx="8229600" cy="914400"/>
          </a:xfrm>
        </p:spPr>
        <p:txBody>
          <a:bodyPr/>
          <a:lstStyle>
            <a:extLst/>
          </a:lstStyle>
          <a:p>
            <a:r>
              <a:rPr lang="en-US" dirty="0" smtClean="0"/>
              <a:t>Picture This…</a:t>
            </a:r>
            <a:endParaRPr lang="en-US" dirty="0"/>
          </a:p>
        </p:txBody>
      </p:sp>
      <p:sp>
        <p:nvSpPr>
          <p:cNvPr id="3" name="Rectangle 2"/>
          <p:cNvSpPr>
            <a:spLocks noGrp="1"/>
          </p:cNvSpPr>
          <p:nvPr>
            <p:ph sz="half" idx="1"/>
          </p:nvPr>
        </p:nvSpPr>
        <p:spPr>
          <a:xfrm>
            <a:off x="465138" y="1600200"/>
            <a:ext cx="4038600" cy="4525963"/>
          </a:xfrm>
        </p:spPr>
        <p:txBody>
          <a:bodyPr/>
          <a:lstStyle>
            <a:extLst/>
          </a:lstStyle>
          <a:p>
            <a:endParaRPr lang="en-US" dirty="0" smtClean="0"/>
          </a:p>
          <a:p>
            <a:r>
              <a:rPr lang="en-US" dirty="0" smtClean="0"/>
              <a:t>You can upload up to 3 pictures for each piece of equipment. </a:t>
            </a:r>
          </a:p>
          <a:p>
            <a:endParaRPr lang="en-US" dirty="0" smtClean="0"/>
          </a:p>
          <a:p>
            <a:pPr>
              <a:buFont typeface="Wingdings" pitchFamily="2" charset="2"/>
              <a:buChar char="§"/>
            </a:pPr>
            <a:r>
              <a:rPr lang="en-US" dirty="0" smtClean="0"/>
              <a:t>Illustrate how the equipment should be set up</a:t>
            </a:r>
          </a:p>
          <a:p>
            <a:pPr>
              <a:buFont typeface="Wingdings" pitchFamily="2" charset="2"/>
              <a:buChar char="§"/>
            </a:pPr>
            <a:r>
              <a:rPr lang="en-US" dirty="0" smtClean="0"/>
              <a:t>Show display readouts</a:t>
            </a:r>
          </a:p>
          <a:p>
            <a:pPr>
              <a:buFont typeface="Wingdings" pitchFamily="2" charset="2"/>
              <a:buChar char="§"/>
            </a:pPr>
            <a:r>
              <a:rPr lang="en-US" dirty="0" smtClean="0"/>
              <a:t>Show buttons and switches</a:t>
            </a:r>
          </a:p>
          <a:p>
            <a:pPr>
              <a:buFont typeface="Wingdings" pitchFamily="2" charset="2"/>
              <a:buChar char="§"/>
            </a:pPr>
            <a:r>
              <a:rPr lang="en-US" dirty="0" smtClean="0"/>
              <a:t>Show accessories, cables, etc</a:t>
            </a:r>
          </a:p>
        </p:txBody>
      </p:sp>
      <p:pic>
        <p:nvPicPr>
          <p:cNvPr id="3074" name="Picture 2"/>
          <p:cNvPicPr>
            <a:picLocks noGrp="1" noChangeAspect="1" noChangeArrowheads="1"/>
          </p:cNvPicPr>
          <p:nvPr>
            <p:ph sz="half" idx="2"/>
          </p:nvPr>
        </p:nvPicPr>
        <p:blipFill>
          <a:blip r:embed="rId3" cstate="print"/>
          <a:srcRect/>
          <a:stretch>
            <a:fillRect/>
          </a:stretch>
        </p:blipFill>
        <p:spPr bwMode="auto">
          <a:xfrm>
            <a:off x="4648200" y="1752600"/>
            <a:ext cx="4495800" cy="3597853"/>
          </a:xfrm>
          <a:prstGeom prst="rect">
            <a:avLst/>
          </a:prstGeom>
          <a:noFill/>
          <a:ln w="9525">
            <a:noFill/>
            <a:miter lim="800000"/>
            <a:headEnd/>
            <a:tailEnd/>
          </a:ln>
        </p:spPr>
      </p:pic>
      <p:pic>
        <p:nvPicPr>
          <p:cNvPr id="9" name="Picture 8" descr="AvionTEq Logo New test with full trust.jpg"/>
          <p:cNvPicPr>
            <a:picLocks noChangeAspect="1"/>
          </p:cNvPicPr>
          <p:nvPr/>
        </p:nvPicPr>
        <p:blipFill>
          <a:blip r:embed="rId4" cstate="print"/>
          <a:stretch>
            <a:fillRect/>
          </a:stretch>
        </p:blipFill>
        <p:spPr>
          <a:xfrm>
            <a:off x="7086600" y="0"/>
            <a:ext cx="1752600" cy="1168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lstStyle>
            <a:extLst/>
          </a:lstStyle>
          <a:p>
            <a:r>
              <a:rPr lang="en-US" dirty="0" smtClean="0"/>
              <a:t>Manuals, Certificates and more </a:t>
            </a:r>
            <a:endParaRPr lang="en-US" dirty="0"/>
          </a:p>
        </p:txBody>
      </p:sp>
      <p:sp>
        <p:nvSpPr>
          <p:cNvPr id="5" name="Rectangle 4"/>
          <p:cNvSpPr>
            <a:spLocks noGrp="1"/>
          </p:cNvSpPr>
          <p:nvPr>
            <p:ph sz="half" idx="1"/>
          </p:nvPr>
        </p:nvSpPr>
        <p:spPr/>
        <p:txBody>
          <a:bodyPr/>
          <a:lstStyle>
            <a:extLst/>
          </a:lstStyle>
          <a:p>
            <a:r>
              <a:rPr lang="en-US" sz="2400" dirty="0" smtClean="0"/>
              <a:t>MyTEq allows you to upload and make accessible:</a:t>
            </a:r>
          </a:p>
          <a:p>
            <a:pPr>
              <a:buFont typeface="Wingdings" pitchFamily="2" charset="2"/>
              <a:buChar char="§"/>
            </a:pPr>
            <a:r>
              <a:rPr lang="en-US" dirty="0" smtClean="0"/>
              <a:t>Specification sheets</a:t>
            </a:r>
          </a:p>
          <a:p>
            <a:pPr>
              <a:buFont typeface="Wingdings" pitchFamily="2" charset="2"/>
              <a:buChar char="§"/>
            </a:pPr>
            <a:r>
              <a:rPr lang="en-US" dirty="0" smtClean="0"/>
              <a:t>Operations manual</a:t>
            </a:r>
          </a:p>
          <a:p>
            <a:pPr>
              <a:buFont typeface="Wingdings" pitchFamily="2" charset="2"/>
              <a:buChar char="§"/>
            </a:pPr>
            <a:r>
              <a:rPr lang="en-US" dirty="0" smtClean="0"/>
              <a:t>Calibration certificates</a:t>
            </a:r>
          </a:p>
          <a:p>
            <a:pPr>
              <a:buFont typeface="Wingdings" pitchFamily="2" charset="2"/>
              <a:buChar char="§"/>
            </a:pPr>
            <a:r>
              <a:rPr lang="en-US" dirty="0" smtClean="0"/>
              <a:t> Reference material</a:t>
            </a:r>
          </a:p>
          <a:p>
            <a:pPr>
              <a:buFont typeface="Wingdings" pitchFamily="2" charset="2"/>
              <a:buChar char="§"/>
            </a:pPr>
            <a:r>
              <a:rPr lang="en-US" dirty="0" smtClean="0"/>
              <a:t>Forms and any other helpful documents for operation of the equipment, and compliance with policies and regulations.</a:t>
            </a:r>
            <a:endParaRPr lang="en-US" dirty="0"/>
          </a:p>
        </p:txBody>
      </p:sp>
      <p:pic>
        <p:nvPicPr>
          <p:cNvPr id="9" name="Picture 8" descr="AvionTEq Logo New test with full trust.jpg"/>
          <p:cNvPicPr>
            <a:picLocks noChangeAspect="1"/>
          </p:cNvPicPr>
          <p:nvPr/>
        </p:nvPicPr>
        <p:blipFill>
          <a:blip r:embed="rId3" cstate="print"/>
          <a:stretch>
            <a:fillRect/>
          </a:stretch>
        </p:blipFill>
        <p:spPr>
          <a:xfrm>
            <a:off x="7086600" y="0"/>
            <a:ext cx="1752600" cy="1168400"/>
          </a:xfrm>
          <a:prstGeom prst="rect">
            <a:avLst/>
          </a:prstGeom>
        </p:spPr>
      </p:pic>
      <p:pic>
        <p:nvPicPr>
          <p:cNvPr id="10" name="Picture 9" descr="TR-220 manual.JPG"/>
          <p:cNvPicPr>
            <a:picLocks noChangeAspect="1"/>
          </p:cNvPicPr>
          <p:nvPr/>
        </p:nvPicPr>
        <p:blipFill>
          <a:blip r:embed="rId4" cstate="print"/>
          <a:stretch>
            <a:fillRect/>
          </a:stretch>
        </p:blipFill>
        <p:spPr>
          <a:xfrm>
            <a:off x="4724400" y="1752600"/>
            <a:ext cx="2244659" cy="2910354"/>
          </a:xfrm>
          <a:prstGeom prst="rect">
            <a:avLst/>
          </a:prstGeom>
          <a:ln>
            <a:solidFill>
              <a:schemeClr val="tx1">
                <a:lumMod val="50000"/>
                <a:lumOff val="50000"/>
              </a:schemeClr>
            </a:solidFill>
          </a:ln>
          <a:effectLst>
            <a:outerShdw blurRad="50800" dist="38100" dir="18900000" algn="bl" rotWithShape="0">
              <a:schemeClr val="tx2">
                <a:lumMod val="40000"/>
                <a:lumOff val="60000"/>
                <a:alpha val="40000"/>
              </a:schemeClr>
            </a:outerShdw>
          </a:effectLst>
          <a:scene3d>
            <a:camera prst="orthographicFront"/>
            <a:lightRig rig="threePt" dir="t"/>
          </a:scene3d>
          <a:sp3d>
            <a:bevelB/>
          </a:sp3d>
        </p:spPr>
      </p:pic>
      <p:pic>
        <p:nvPicPr>
          <p:cNvPr id="11" name="Picture 10" descr="CALCERT.jpg"/>
          <p:cNvPicPr>
            <a:picLocks noChangeAspect="1"/>
          </p:cNvPicPr>
          <p:nvPr/>
        </p:nvPicPr>
        <p:blipFill>
          <a:blip r:embed="rId5" cstate="print"/>
          <a:stretch>
            <a:fillRect/>
          </a:stretch>
        </p:blipFill>
        <p:spPr>
          <a:xfrm>
            <a:off x="6553200" y="2133600"/>
            <a:ext cx="2327547" cy="3012514"/>
          </a:xfrm>
          <a:prstGeom prst="rect">
            <a:avLst/>
          </a:prstGeom>
          <a:ln>
            <a:solidFill>
              <a:schemeClr val="tx1">
                <a:lumMod val="50000"/>
                <a:lumOff val="50000"/>
              </a:schemeClr>
            </a:solidFill>
          </a:ln>
          <a:effectLst>
            <a:outerShdw blurRad="50800" dist="38100" dir="18900000" algn="bl" rotWithShape="0">
              <a:prstClr val="black">
                <a:alpha val="40000"/>
              </a:prstClr>
            </a:outerShdw>
          </a:effectLst>
        </p:spPr>
      </p:pic>
      <p:pic>
        <p:nvPicPr>
          <p:cNvPr id="12" name="Picture 11" descr="IFR-4000 manual.JPG"/>
          <p:cNvPicPr>
            <a:picLocks noChangeAspect="1"/>
          </p:cNvPicPr>
          <p:nvPr/>
        </p:nvPicPr>
        <p:blipFill>
          <a:blip r:embed="rId6" cstate="print"/>
          <a:stretch>
            <a:fillRect/>
          </a:stretch>
        </p:blipFill>
        <p:spPr>
          <a:xfrm>
            <a:off x="6096000" y="3276600"/>
            <a:ext cx="2286000" cy="2904976"/>
          </a:xfrm>
          <a:prstGeom prst="rect">
            <a:avLst/>
          </a:prstGeom>
          <a:ln>
            <a:solidFill>
              <a:schemeClr val="tx2"/>
            </a:solidFill>
          </a:ln>
          <a:effectLst>
            <a:outerShdw blurRad="50800" dist="38100" dir="18900000" algn="bl" rotWithShape="0">
              <a:prstClr val="black">
                <a:alpha val="4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dirty="0" smtClean="0"/>
              <a:t>More to come</a:t>
            </a:r>
            <a:endParaRPr lang="en-US" dirty="0"/>
          </a:p>
        </p:txBody>
      </p:sp>
      <p:sp>
        <p:nvSpPr>
          <p:cNvPr id="3" name="Rectangle 2"/>
          <p:cNvSpPr>
            <a:spLocks noGrp="1"/>
          </p:cNvSpPr>
          <p:nvPr>
            <p:ph sz="half" idx="1"/>
          </p:nvPr>
        </p:nvSpPr>
        <p:spPr/>
        <p:txBody>
          <a:bodyPr/>
          <a:lstStyle>
            <a:extLst/>
          </a:lstStyle>
          <a:p>
            <a:r>
              <a:rPr lang="en-US" dirty="0" smtClean="0"/>
              <a:t>AvionTEq welcomes your feedback, comments and suggestions to help make MyTEq the most useful and user friendly tool of its kind. Some of the additional features we are working on include:</a:t>
            </a:r>
          </a:p>
          <a:p>
            <a:pPr>
              <a:buFont typeface="Wingdings" pitchFamily="2" charset="2"/>
              <a:buChar char="§"/>
            </a:pPr>
            <a:r>
              <a:rPr lang="en-US" dirty="0" smtClean="0"/>
              <a:t> MyTEq mobile app for </a:t>
            </a:r>
            <a:r>
              <a:rPr lang="en-US" dirty="0" err="1" smtClean="0"/>
              <a:t>iPhone</a:t>
            </a:r>
            <a:r>
              <a:rPr lang="en-US" dirty="0" smtClean="0"/>
              <a:t>, and Android smart phones.</a:t>
            </a:r>
          </a:p>
          <a:p>
            <a:pPr>
              <a:buFont typeface="Wingdings" pitchFamily="2" charset="2"/>
              <a:buChar char="§"/>
            </a:pPr>
            <a:r>
              <a:rPr lang="en-US" dirty="0" smtClean="0"/>
              <a:t>Calibration lab management</a:t>
            </a:r>
          </a:p>
          <a:p>
            <a:pPr>
              <a:buFont typeface="Wingdings" pitchFamily="2" charset="2"/>
              <a:buChar char="§"/>
            </a:pPr>
            <a:r>
              <a:rPr lang="en-US" dirty="0" smtClean="0"/>
              <a:t>Calibration / repair order processing</a:t>
            </a:r>
          </a:p>
          <a:p>
            <a:pPr>
              <a:buFont typeface="Wingdings" pitchFamily="2" charset="2"/>
              <a:buChar char="§"/>
            </a:pPr>
            <a:r>
              <a:rPr lang="en-US" dirty="0" smtClean="0"/>
              <a:t>Reports and statistics</a:t>
            </a:r>
          </a:p>
          <a:p>
            <a:pPr>
              <a:buFont typeface="Wingdings" pitchFamily="2" charset="2"/>
              <a:buChar char="§"/>
            </a:pPr>
            <a:endParaRPr lang="en-US" dirty="0" smtClean="0"/>
          </a:p>
          <a:p>
            <a:pPr>
              <a:buFont typeface="Wingdings" pitchFamily="2" charset="2"/>
              <a:buChar char="§"/>
            </a:pPr>
            <a:endParaRPr lang="en-US" dirty="0" smtClean="0"/>
          </a:p>
          <a:p>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5486400" y="3733800"/>
            <a:ext cx="2922755" cy="2194560"/>
          </a:xfrm>
          <a:prstGeom prst="rect">
            <a:avLst/>
          </a:prstGeom>
          <a:noFill/>
          <a:ln w="9525">
            <a:noFill/>
            <a:miter lim="800000"/>
            <a:headEnd/>
            <a:tailEnd/>
          </a:ln>
          <a:effectLst>
            <a:outerShdw blurRad="254000" algn="tl" rotWithShape="0">
              <a:srgbClr val="000000">
                <a:alpha val="43137"/>
              </a:srgbClr>
            </a:outerShdw>
          </a:effectLst>
        </p:spPr>
      </p:pic>
      <p:pic>
        <p:nvPicPr>
          <p:cNvPr id="17414" name="Picture 6" descr="http://static.ragamuffinsoul.com/wp-content/uploads/2013/06/certificat-app-store-google-play.png"/>
          <p:cNvPicPr>
            <a:picLocks noChangeAspect="1" noChangeArrowheads="1"/>
          </p:cNvPicPr>
          <p:nvPr/>
        </p:nvPicPr>
        <p:blipFill>
          <a:blip r:embed="rId4" cstate="print"/>
          <a:srcRect/>
          <a:stretch>
            <a:fillRect/>
          </a:stretch>
        </p:blipFill>
        <p:spPr bwMode="auto">
          <a:xfrm>
            <a:off x="5334000" y="1676400"/>
            <a:ext cx="3149599" cy="1371600"/>
          </a:xfrm>
          <a:prstGeom prst="rect">
            <a:avLst/>
          </a:prstGeom>
          <a:noFill/>
        </p:spPr>
      </p:pic>
      <p:pic>
        <p:nvPicPr>
          <p:cNvPr id="9" name="Picture 8" descr="AvionTEq Logo New test with full trust.jpg"/>
          <p:cNvPicPr>
            <a:picLocks noChangeAspect="1"/>
          </p:cNvPicPr>
          <p:nvPr/>
        </p:nvPicPr>
        <p:blipFill>
          <a:blip r:embed="rId5" cstate="print"/>
          <a:stretch>
            <a:fillRect/>
          </a:stretch>
        </p:blipFill>
        <p:spPr>
          <a:xfrm>
            <a:off x="7086600" y="0"/>
            <a:ext cx="1752600" cy="1168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MyTEq </a:t>
            </a:r>
            <a:r>
              <a:rPr lang="en-US" sz="2400" dirty="0" smtClean="0"/>
              <a:t>advantage</a:t>
            </a:r>
            <a:endParaRPr lang="en-US" sz="2400" dirty="0"/>
          </a:p>
        </p:txBody>
      </p:sp>
      <p:sp>
        <p:nvSpPr>
          <p:cNvPr id="3" name="Content Placeholder 2"/>
          <p:cNvSpPr>
            <a:spLocks noGrp="1"/>
          </p:cNvSpPr>
          <p:nvPr>
            <p:ph sz="half" idx="1"/>
          </p:nvPr>
        </p:nvSpPr>
        <p:spPr/>
        <p:txBody>
          <a:bodyPr/>
          <a:lstStyle/>
          <a:p>
            <a:pPr>
              <a:buFont typeface="Wingdings" pitchFamily="2" charset="2"/>
              <a:buChar char="§"/>
            </a:pPr>
            <a:r>
              <a:rPr lang="en-US" dirty="0" smtClean="0"/>
              <a:t> Boost efficiency and productivity</a:t>
            </a:r>
          </a:p>
          <a:p>
            <a:pPr>
              <a:buFont typeface="Wingdings" pitchFamily="2" charset="2"/>
              <a:buChar char="§"/>
            </a:pPr>
            <a:r>
              <a:rPr lang="en-US" dirty="0" smtClean="0"/>
              <a:t> Improve quality control and compliance</a:t>
            </a:r>
          </a:p>
          <a:p>
            <a:pPr>
              <a:buFont typeface="Wingdings" pitchFamily="2" charset="2"/>
              <a:buChar char="§"/>
            </a:pPr>
            <a:r>
              <a:rPr lang="en-US" dirty="0" smtClean="0"/>
              <a:t> Lower the risk of mistakes</a:t>
            </a:r>
          </a:p>
          <a:p>
            <a:pPr>
              <a:buFont typeface="Wingdings" pitchFamily="2" charset="2"/>
              <a:buChar char="§"/>
            </a:pPr>
            <a:r>
              <a:rPr lang="en-US" dirty="0" smtClean="0"/>
              <a:t> Avoid costly delays and errors</a:t>
            </a:r>
          </a:p>
          <a:p>
            <a:pPr>
              <a:buFont typeface="Wingdings" pitchFamily="2" charset="2"/>
              <a:buChar char="§"/>
            </a:pPr>
            <a:r>
              <a:rPr lang="en-US" dirty="0" smtClean="0"/>
              <a:t> Increase your bottom line and your piece of mind</a:t>
            </a:r>
          </a:p>
          <a:p>
            <a:pPr>
              <a:buFont typeface="Wingdings" pitchFamily="2" charset="2"/>
              <a:buChar char="§"/>
            </a:pPr>
            <a:r>
              <a:rPr lang="en-US" dirty="0" smtClean="0"/>
              <a:t>Sign up this week for </a:t>
            </a:r>
            <a:r>
              <a:rPr lang="en-US" sz="2400" b="1" dirty="0" smtClean="0"/>
              <a:t>FREE!</a:t>
            </a:r>
          </a:p>
          <a:p>
            <a:pPr>
              <a:buFont typeface="Wingdings" pitchFamily="2" charset="2"/>
              <a:buChar char="§"/>
            </a:pPr>
            <a:endParaRPr lang="en-US" dirty="0" smtClean="0"/>
          </a:p>
          <a:p>
            <a:endParaRPr lang="en-US" dirty="0"/>
          </a:p>
        </p:txBody>
      </p:sp>
      <p:pic>
        <p:nvPicPr>
          <p:cNvPr id="6" name="Content Placeholder 5" descr="dollarplane.jpg"/>
          <p:cNvPicPr>
            <a:picLocks noGrp="1" noChangeAspect="1"/>
          </p:cNvPicPr>
          <p:nvPr>
            <p:ph sz="half" idx="2"/>
          </p:nvPr>
        </p:nvPicPr>
        <p:blipFill>
          <a:blip r:embed="rId2" cstate="print"/>
          <a:stretch>
            <a:fillRect/>
          </a:stretch>
        </p:blipFill>
        <p:spPr>
          <a:xfrm>
            <a:off x="4724400" y="2057400"/>
            <a:ext cx="4261570" cy="3124200"/>
          </a:xfrm>
          <a:effectLst>
            <a:outerShdw blurRad="50800" dist="38100" dir="18900000" algn="bl" rotWithShape="0">
              <a:prstClr val="black">
                <a:alpha val="40000"/>
              </a:prstClr>
            </a:outerShdw>
          </a:effectLst>
        </p:spPr>
      </p:pic>
      <p:pic>
        <p:nvPicPr>
          <p:cNvPr id="5" name="Picture 4" descr="AvionTEq Logo New test with full trust.jpg"/>
          <p:cNvPicPr>
            <a:picLocks noChangeAspect="1"/>
          </p:cNvPicPr>
          <p:nvPr/>
        </p:nvPicPr>
        <p:blipFill>
          <a:blip r:embed="rId3" cstate="print"/>
          <a:stretch>
            <a:fillRect/>
          </a:stretch>
        </p:blipFill>
        <p:spPr>
          <a:xfrm>
            <a:off x="7086600" y="0"/>
            <a:ext cx="1752600" cy="11684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ducingPowerPoint2007">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343</Words>
  <Application>Microsoft Office PowerPoint</Application>
  <PresentationFormat>On-screen Show (4:3)</PresentationFormat>
  <Paragraphs>76</Paragraphs>
  <Slides>8</Slides>
  <Notes>7</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IntroducingPowerPoint2007</vt:lpstr>
      <vt:lpstr>Custom Design</vt:lpstr>
      <vt:lpstr>Slide 1</vt:lpstr>
      <vt:lpstr>MyTEq  provides  organization and  answers</vt:lpstr>
      <vt:lpstr>MyTEq Increases efficiency and performance</vt:lpstr>
      <vt:lpstr>Ease of use. Global accessibility.</vt:lpstr>
      <vt:lpstr>Picture This…</vt:lpstr>
      <vt:lpstr>Manuals, Certificates and more </vt:lpstr>
      <vt:lpstr>More to come</vt:lpstr>
      <vt:lpstr>MyTEq advantage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2014-02-24T21:08:52Z</dcterms:created>
  <dcterms:modified xsi:type="dcterms:W3CDTF">2014-03-14T16:24:33Z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